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notesMasterIdLst>
    <p:notesMasterId r:id="rId26"/>
  </p:notesMasterIdLst>
  <p:sldIdLst>
    <p:sldId id="256" r:id="rId2"/>
    <p:sldId id="300" r:id="rId3"/>
    <p:sldId id="318" r:id="rId4"/>
    <p:sldId id="309" r:id="rId5"/>
    <p:sldId id="308" r:id="rId6"/>
    <p:sldId id="320" r:id="rId7"/>
    <p:sldId id="257" r:id="rId8"/>
    <p:sldId id="263" r:id="rId9"/>
    <p:sldId id="291" r:id="rId10"/>
    <p:sldId id="292" r:id="rId11"/>
    <p:sldId id="303" r:id="rId12"/>
    <p:sldId id="310" r:id="rId13"/>
    <p:sldId id="283" r:id="rId14"/>
    <p:sldId id="311" r:id="rId15"/>
    <p:sldId id="316" r:id="rId16"/>
    <p:sldId id="321" r:id="rId17"/>
    <p:sldId id="317" r:id="rId18"/>
    <p:sldId id="322" r:id="rId19"/>
    <p:sldId id="312" r:id="rId20"/>
    <p:sldId id="323" r:id="rId21"/>
    <p:sldId id="315" r:id="rId22"/>
    <p:sldId id="313" r:id="rId23"/>
    <p:sldId id="324" r:id="rId24"/>
    <p:sldId id="31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2356" autoAdjust="0"/>
  </p:normalViewPr>
  <p:slideViewPr>
    <p:cSldViewPr snapToGrid="0">
      <p:cViewPr varScale="1">
        <p:scale>
          <a:sx n="91" d="100"/>
          <a:sy n="91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5D1F-BEDB-4ABE-973E-6A4AA8D10659}" type="datetimeFigureOut">
              <a:rPr lang="fr-CA" smtClean="0"/>
              <a:t>2021-05-04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393D-4C11-4589-B1D6-900B70A870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6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6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74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88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31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56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4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393D-4C11-4589-B1D6-900B70A8703E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27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6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99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4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0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1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donneenligne.org/receipt/?token=609197e8346897.627591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esusmendez.ca/events/scrummasters-clinics-mtl/" TargetMode="External"/><Relationship Id="rId4" Type="http://schemas.openxmlformats.org/officeDocument/2006/relationships/hyperlink" Target="http://www.jesusmendez.ca/event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1DD7D7-0DDF-4697-B722-3E4127C3A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71" y="4983250"/>
            <a:ext cx="8358368" cy="1463040"/>
          </a:xfrm>
        </p:spPr>
        <p:txBody>
          <a:bodyPr>
            <a:noAutofit/>
          </a:bodyPr>
          <a:lstStyle/>
          <a:p>
            <a:r>
              <a:rPr lang="fr-CA" sz="3200" b="1" dirty="0">
                <a:solidFill>
                  <a:srgbClr val="FFFFFF"/>
                </a:solidFill>
              </a:rPr>
              <a:t>La résistance aux changements, défis et astuces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F2DC40-3770-4D48-9A23-066BF0BD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68" y="640080"/>
            <a:ext cx="9121259" cy="3306457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3DD220-2048-4969-9845-B9E11132B144}"/>
              </a:ext>
            </a:extLst>
          </p:cNvPr>
          <p:cNvSpPr txBox="1"/>
          <p:nvPr/>
        </p:nvSpPr>
        <p:spPr>
          <a:xfrm>
            <a:off x="9344904" y="4217285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Edition du mois de Mai 2021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AA2C53B-691C-4879-AB9E-0B34395CF8C0}"/>
              </a:ext>
            </a:extLst>
          </p:cNvPr>
          <p:cNvSpPr/>
          <p:nvPr/>
        </p:nvSpPr>
        <p:spPr>
          <a:xfrm>
            <a:off x="9680887" y="4842748"/>
            <a:ext cx="1945679" cy="18563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b="1" dirty="0">
                <a:solidFill>
                  <a:schemeClr val="tx1"/>
                </a:solidFill>
                <a:hlinkClick r:id="rId3"/>
              </a:rPr>
              <a:t>100$</a:t>
            </a:r>
            <a:endParaRPr lang="fr-CA" sz="4400" b="1" dirty="0">
              <a:solidFill>
                <a:schemeClr val="tx1"/>
              </a:solidFill>
            </a:endParaRPr>
          </a:p>
          <a:p>
            <a:pPr algn="ctr"/>
            <a:r>
              <a:rPr lang="fr-CA" sz="2000" b="1" dirty="0">
                <a:solidFill>
                  <a:schemeClr val="tx1"/>
                </a:solidFill>
              </a:rPr>
              <a:t>Merci de	 vos Dons</a:t>
            </a:r>
            <a:endParaRPr lang="fr-C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D3A1C3-19CD-4688-96C4-0DDE7B5D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804333"/>
            <a:ext cx="3923551" cy="5249334"/>
          </a:xfrm>
        </p:spPr>
        <p:txBody>
          <a:bodyPr>
            <a:normAutofit/>
          </a:bodyPr>
          <a:lstStyle/>
          <a:p>
            <a:pPr marL="0" indent="0"/>
            <a:r>
              <a:rPr lang="fr-CA" b="1" dirty="0"/>
              <a:t>Le Rôle Du</a:t>
            </a:r>
            <a:br>
              <a:rPr lang="fr-CA" b="1" dirty="0"/>
            </a:br>
            <a:r>
              <a:rPr lang="fr-CA" b="1" dirty="0"/>
              <a:t>Scrum Master entant </a:t>
            </a:r>
            <a:br>
              <a:rPr lang="fr-CA" b="1" dirty="0"/>
            </a:br>
            <a:r>
              <a:rPr lang="fr-CA" b="1" dirty="0"/>
              <a:t>qu’agent de changement</a:t>
            </a:r>
            <a:br>
              <a:rPr lang="fr-CA" b="1" u="sng" dirty="0"/>
            </a:br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C11BA1-9349-4CB7-B64B-51D72533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06" y="193579"/>
            <a:ext cx="6918722" cy="279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5A34B2-A1DF-45EB-A2DD-022706839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89312"/>
            <a:ext cx="4520230" cy="366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5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C3CE65E-26EB-4190-A998-02234205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User Experience fishbowl</a:t>
            </a:r>
          </a:p>
        </p:txBody>
      </p:sp>
      <p:cxnSp>
        <p:nvCxnSpPr>
          <p:cNvPr id="1032" name="Straight Connector 7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 w="19050">
            <a:solidFill>
              <a:srgbClr val="A83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2.wp.com/www.liberatingstructures.fr/wp-content/uploads/2020/01/137.jpg?w=1080&amp;ssl=1">
            <a:extLst>
              <a:ext uri="{FF2B5EF4-FFF2-40B4-BE49-F238E27FC236}">
                <a16:creationId xmlns:a16="http://schemas.microsoft.com/office/drawing/2014/main" id="{B14D0DCC-C12A-4CB6-B465-9AF2EF2F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2"/>
          <a:stretch/>
        </p:blipFill>
        <p:spPr bwMode="auto">
          <a:xfrm>
            <a:off x="4658258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4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9BD4CF-EC40-4477-8920-D8D48AEA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fr-CA" b="1"/>
              <a:t>User expérience fishbowl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26019-B46D-4303-AD54-60D6CB6F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23" y="2162247"/>
            <a:ext cx="8018271" cy="4534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u="sng" dirty="0"/>
              <a:t>Invitation et conversation initiale</a:t>
            </a:r>
            <a:endParaRPr lang="fr-CA" sz="3200" dirty="0"/>
          </a:p>
          <a:p>
            <a:pPr marL="0" indent="0">
              <a:buNone/>
            </a:pPr>
            <a:r>
              <a:rPr lang="fr-CA" sz="2400" u="sng" dirty="0"/>
              <a:t>Pour les participants dans le </a:t>
            </a:r>
            <a:r>
              <a:rPr lang="fr-CA" sz="2400" u="sng" dirty="0" err="1"/>
              <a:t>Fishbowl</a:t>
            </a:r>
            <a:r>
              <a:rPr lang="fr-CA" sz="2400" u="sng" dirty="0"/>
              <a:t> (camera allumé)</a:t>
            </a:r>
            <a:endParaRPr lang="fr-CA" sz="2400" dirty="0"/>
          </a:p>
          <a:p>
            <a:pPr marL="0" indent="0">
              <a:buNone/>
            </a:pPr>
            <a:r>
              <a:rPr lang="fr-CA" sz="2400" dirty="0"/>
              <a:t>Décrivez vos expériences – les bonnes, les mauvaises voire les détestables – d’une façon informelle, concrète et ouverte par rapport la résistance au changement entant que Scrum Master</a:t>
            </a:r>
          </a:p>
          <a:p>
            <a:pPr marL="0" indent="0">
              <a:buNone/>
            </a:pPr>
            <a:r>
              <a:rPr lang="fr-CA" sz="2400" dirty="0"/>
              <a:t>Vous êtes invité a faire comme s’ils discutaient entre eux et le public n’était pas là.</a:t>
            </a:r>
          </a:p>
          <a:p>
            <a:pPr marL="0" indent="0">
              <a:buNone/>
            </a:pPr>
            <a:r>
              <a:rPr lang="fr-CA" sz="2400" u="sng" dirty="0"/>
              <a:t>Les personnes en dehors du </a:t>
            </a:r>
            <a:r>
              <a:rPr lang="fr-CA" sz="2400" u="sng" dirty="0" err="1"/>
              <a:t>Fishbowl</a:t>
            </a:r>
            <a:r>
              <a:rPr lang="fr-CA" sz="2400" u="sng" dirty="0"/>
              <a:t> (camera pas allumé) </a:t>
            </a:r>
            <a:r>
              <a:rPr lang="fr-CA" sz="2400" dirty="0"/>
              <a:t>sont invites à écouter, à observer les échanges non-verbaux et à formuler ensuite des questions en petits groupes.</a:t>
            </a:r>
          </a:p>
          <a:p>
            <a:endParaRPr lang="fr-CA" sz="3200" b="1" dirty="0"/>
          </a:p>
          <a:p>
            <a:endParaRPr lang="fr-CA" sz="3200" b="1" dirty="0"/>
          </a:p>
          <a:p>
            <a:endParaRPr lang="fr-CA" sz="3200" b="1" dirty="0"/>
          </a:p>
          <a:p>
            <a:endParaRPr lang="fr-CA" sz="3200" b="1" dirty="0"/>
          </a:p>
          <a:p>
            <a:endParaRPr lang="fr-CA" sz="3200" b="1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37A6B5-049F-4936-AA8C-1CD0E2262C09}"/>
              </a:ext>
            </a:extLst>
          </p:cNvPr>
          <p:cNvSpPr txBox="1"/>
          <p:nvPr/>
        </p:nvSpPr>
        <p:spPr>
          <a:xfrm>
            <a:off x="9042400" y="6070320"/>
            <a:ext cx="324319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A" sz="4000" dirty="0"/>
              <a:t>10 -15 minutes</a:t>
            </a:r>
          </a:p>
        </p:txBody>
      </p:sp>
    </p:spTree>
    <p:extLst>
      <p:ext uri="{BB962C8B-B14F-4D97-AF65-F5344CB8AC3E}">
        <p14:creationId xmlns:p14="http://schemas.microsoft.com/office/powerpoint/2010/main" val="18153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9BD4CF-EC40-4477-8920-D8D48AEA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fr-CA" b="1"/>
              <a:t>User expérience fishbowl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26019-B46D-4303-AD54-60D6CB6F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23" y="2162247"/>
            <a:ext cx="801827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u="sng" dirty="0"/>
              <a:t>Période de questions, réponses et discussion </a:t>
            </a:r>
            <a:endParaRPr lang="fr-CA" sz="2800" b="1" dirty="0"/>
          </a:p>
          <a:p>
            <a:pPr marL="0" indent="0">
              <a:buNone/>
            </a:pPr>
            <a:r>
              <a:rPr lang="fr-CA" sz="2800" u="sng" dirty="0"/>
              <a:t>Les participants en dehors du </a:t>
            </a:r>
            <a:r>
              <a:rPr lang="fr-CA" sz="2800" u="sng" dirty="0" err="1"/>
              <a:t>Fishbowl</a:t>
            </a:r>
            <a:r>
              <a:rPr lang="fr-CA" sz="2800" u="sng" dirty="0"/>
              <a:t> (en allument leur camera) ils </a:t>
            </a:r>
            <a:r>
              <a:rPr lang="fr-CA" sz="2800" dirty="0"/>
              <a:t>sont invites à formuler leurs observations et questions</a:t>
            </a:r>
            <a:r>
              <a:rPr lang="fr-CA" sz="2400" dirty="0"/>
              <a:t> </a:t>
            </a:r>
            <a:r>
              <a:rPr lang="fr-CA" sz="2800" dirty="0"/>
              <a:t>aux membres du </a:t>
            </a:r>
            <a:r>
              <a:rPr lang="fr-CA" sz="2800" dirty="0" err="1"/>
              <a:t>Fishbowl</a:t>
            </a:r>
            <a:r>
              <a:rPr lang="fr-CA" sz="2800" dirty="0"/>
              <a:t>.</a:t>
            </a:r>
          </a:p>
          <a:p>
            <a:pPr marL="0" indent="0">
              <a:buNone/>
            </a:pPr>
            <a:r>
              <a:rPr lang="fr-CA" sz="2800" u="sng" dirty="0"/>
              <a:t>Les membres du </a:t>
            </a:r>
            <a:r>
              <a:rPr lang="fr-CA" sz="2800" u="sng" dirty="0" err="1"/>
              <a:t>Fishbowl</a:t>
            </a:r>
            <a:r>
              <a:rPr lang="fr-CA" sz="2800" u="sng" dirty="0"/>
              <a:t> </a:t>
            </a:r>
            <a:r>
              <a:rPr lang="fr-CA" sz="2800" dirty="0"/>
              <a:t>répondent aux questions qui lui sont soumises puis la conversation continue entre les deux cercles aussi longtemps que nécessaire pour répondre à toutes les questions. </a:t>
            </a:r>
          </a:p>
          <a:p>
            <a:pPr marL="0" indent="0">
              <a:buNone/>
            </a:pPr>
            <a:endParaRPr lang="fr-CA" sz="2800" u="sng" dirty="0"/>
          </a:p>
          <a:p>
            <a:endParaRPr lang="fr-CA" sz="3200" b="1" dirty="0"/>
          </a:p>
          <a:p>
            <a:endParaRPr lang="fr-CA" sz="3200" b="1" dirty="0"/>
          </a:p>
          <a:p>
            <a:endParaRPr lang="fr-CA" sz="3200" b="1" dirty="0"/>
          </a:p>
          <a:p>
            <a:endParaRPr lang="fr-CA" sz="3200" b="1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983A96-E033-4A44-BCB3-5F96D548646D}"/>
              </a:ext>
            </a:extLst>
          </p:cNvPr>
          <p:cNvSpPr txBox="1"/>
          <p:nvPr/>
        </p:nvSpPr>
        <p:spPr>
          <a:xfrm>
            <a:off x="9042400" y="6070320"/>
            <a:ext cx="3102131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A" sz="4000" dirty="0"/>
              <a:t>10-15 minutes</a:t>
            </a:r>
          </a:p>
        </p:txBody>
      </p:sp>
    </p:spTree>
    <p:extLst>
      <p:ext uri="{BB962C8B-B14F-4D97-AF65-F5344CB8AC3E}">
        <p14:creationId xmlns:p14="http://schemas.microsoft.com/office/powerpoint/2010/main" val="15681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5F9BD4CF-EC40-4477-8920-D8D48AEA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spc="100" dirty="0"/>
              <a:t>Debrief collective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26019-B46D-4303-AD54-60D6CB6F7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u="sng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050" name="Picture 2" descr="https://i0.wp.com/www.liberatingstructures.fr/wp-content/uploads/2019/11/idea.jpg?w=1080&amp;ssl=1">
            <a:extLst>
              <a:ext uri="{FF2B5EF4-FFF2-40B4-BE49-F238E27FC236}">
                <a16:creationId xmlns:a16="http://schemas.microsoft.com/office/drawing/2014/main" id="{423BE3DE-D2D0-4683-8E48-EB168EEA9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668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983A96-E033-4A44-BCB3-5F96D548646D}"/>
              </a:ext>
            </a:extLst>
          </p:cNvPr>
          <p:cNvSpPr txBox="1"/>
          <p:nvPr/>
        </p:nvSpPr>
        <p:spPr>
          <a:xfrm>
            <a:off x="8804725" y="5601474"/>
            <a:ext cx="2363147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400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4037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837900-59A4-4C94-8D9B-5A1657B3118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157BA3-C9EA-4006-9920-1B2F633894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rgbClr val="424242"/>
                </a:solidFill>
              </a:rPr>
              <a:t>Qu’est-ce qui s’est passé ? </a:t>
            </a:r>
          </a:p>
          <a:p>
            <a:pPr algn="ctr"/>
            <a:r>
              <a:rPr lang="fr-CA" sz="3600" dirty="0">
                <a:solidFill>
                  <a:srgbClr val="424242"/>
                </a:solidFill>
              </a:rPr>
              <a:t>Qu’est ce j’ai remarqué ? </a:t>
            </a:r>
          </a:p>
          <a:p>
            <a:pPr algn="ctr"/>
            <a:r>
              <a:rPr lang="fr-CA" sz="3600" dirty="0">
                <a:solidFill>
                  <a:srgbClr val="424242"/>
                </a:solidFill>
              </a:rPr>
              <a:t>Quels faits ou observations m’ont frappé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0E592-2F77-4CCE-AF6F-6F09342640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fr-CA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98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30C28-B9E2-4BF8-AC00-ACBEACF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Qu’est-ce</a:t>
            </a:r>
            <a:r>
              <a:rPr lang="en-US" sz="1600" dirty="0">
                <a:solidFill>
                  <a:srgbClr val="FFFFFF"/>
                </a:solidFill>
              </a:rPr>
              <a:t> qui </a:t>
            </a:r>
            <a:r>
              <a:rPr lang="en-US" sz="1600" dirty="0" err="1">
                <a:solidFill>
                  <a:srgbClr val="FFFFFF"/>
                </a:solidFill>
              </a:rPr>
              <a:t>s’est</a:t>
            </a:r>
            <a:r>
              <a:rPr lang="en-US" sz="1600" dirty="0">
                <a:solidFill>
                  <a:srgbClr val="FFFFFF"/>
                </a:solidFill>
              </a:rPr>
              <a:t> passé ?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err="1">
                <a:solidFill>
                  <a:srgbClr val="FFFFFF"/>
                </a:solidFill>
              </a:rPr>
              <a:t>Qu’est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j’ai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remarqué</a:t>
            </a:r>
            <a:r>
              <a:rPr lang="en-US" sz="1600" dirty="0">
                <a:solidFill>
                  <a:srgbClr val="FFFFFF"/>
                </a:solidFill>
              </a:rPr>
              <a:t> ?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err="1">
                <a:solidFill>
                  <a:srgbClr val="FFFFFF"/>
                </a:solidFill>
              </a:rPr>
              <a:t>Quels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faits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ou</a:t>
            </a:r>
            <a:r>
              <a:rPr lang="en-US" sz="1600" dirty="0">
                <a:solidFill>
                  <a:srgbClr val="FFFFFF"/>
                </a:solidFill>
              </a:rPr>
              <a:t> observations </a:t>
            </a:r>
            <a:r>
              <a:rPr lang="en-US" sz="1600" dirty="0" err="1">
                <a:solidFill>
                  <a:srgbClr val="FFFFFF"/>
                </a:solidFill>
              </a:rPr>
              <a:t>m’ont</a:t>
            </a:r>
            <a:r>
              <a:rPr lang="en-US" sz="1600" dirty="0">
                <a:solidFill>
                  <a:srgbClr val="FFFFFF"/>
                </a:solidFill>
              </a:rPr>
              <a:t> frappé?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09FE7A4D-F3ED-483F-97E9-17EAD9B6ED5A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Debrief collective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C8F3A5-9A0A-40E5-B863-F7153C00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37" y="230345"/>
            <a:ext cx="3694194" cy="461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75BD3F-5102-45DA-81B9-F150BF3C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508" y="4222732"/>
            <a:ext cx="3412067" cy="263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033C30-FBA4-40AC-8653-8D36EA88811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9DB05-A6A7-487A-A491-0E4F7A9CB9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rgbClr val="424242"/>
                </a:solidFill>
              </a:rPr>
              <a:t>En quoi ces faits sont ils importants ? </a:t>
            </a:r>
          </a:p>
          <a:p>
            <a:pPr algn="ctr"/>
            <a:r>
              <a:rPr lang="fr-CA" sz="3600" dirty="0">
                <a:solidFill>
                  <a:srgbClr val="424242"/>
                </a:solidFill>
              </a:rPr>
              <a:t>Quels modèles ou conclusions émergent ? </a:t>
            </a:r>
          </a:p>
          <a:p>
            <a:pPr algn="ctr"/>
            <a:r>
              <a:rPr lang="fr-CA" sz="3600" dirty="0">
                <a:solidFill>
                  <a:srgbClr val="424242"/>
                </a:solidFill>
              </a:rPr>
              <a:t>Quelles hypothèses peut-on faire 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B5E84-9B29-4172-9E29-E3569A4E81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fr-CA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38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30C28-B9E2-4BF8-AC00-ACBEACF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5" y="585216"/>
            <a:ext cx="4112179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CA" sz="1800" b="1" dirty="0">
                <a:solidFill>
                  <a:srgbClr val="FFFFFF"/>
                </a:solidFill>
              </a:rPr>
              <a:t>En quoi ces faits sont ils importants ?</a:t>
            </a:r>
            <a:br>
              <a:rPr lang="fr-CA" sz="1800" b="1" dirty="0">
                <a:solidFill>
                  <a:srgbClr val="FFFFFF"/>
                </a:solidFill>
              </a:rPr>
            </a:br>
            <a:br>
              <a:rPr lang="fr-CA" sz="1800" b="1" dirty="0">
                <a:solidFill>
                  <a:srgbClr val="FFFFFF"/>
                </a:solidFill>
              </a:rPr>
            </a:br>
            <a:r>
              <a:rPr lang="fr-CA" sz="1800" b="1" dirty="0">
                <a:solidFill>
                  <a:srgbClr val="FFFFFF"/>
                </a:solidFill>
              </a:rPr>
              <a:t>Quels modèles ou conclusions émergent ? </a:t>
            </a:r>
            <a:br>
              <a:rPr lang="fr-CA" sz="1800" b="1" dirty="0">
                <a:solidFill>
                  <a:srgbClr val="FFFFFF"/>
                </a:solidFill>
              </a:rPr>
            </a:br>
            <a:br>
              <a:rPr lang="fr-CA" sz="1800" b="1" dirty="0">
                <a:solidFill>
                  <a:srgbClr val="FFFFFF"/>
                </a:solidFill>
              </a:rPr>
            </a:br>
            <a:r>
              <a:rPr lang="fr-CA" sz="1800" b="1" dirty="0">
                <a:solidFill>
                  <a:srgbClr val="FFFFFF"/>
                </a:solidFill>
              </a:rPr>
              <a:t>Quelles hypothèses peut-on faire ?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09FE7A4D-F3ED-483F-97E9-17EAD9B6ED5A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Debrief collective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5E1B3DA-D3A3-4CBE-BDF3-EF76542DF53B}"/>
              </a:ext>
            </a:extLst>
          </p:cNvPr>
          <p:cNvGrpSpPr/>
          <p:nvPr/>
        </p:nvGrpSpPr>
        <p:grpSpPr>
          <a:xfrm>
            <a:off x="6159583" y="461637"/>
            <a:ext cx="4406718" cy="5687533"/>
            <a:chOff x="4620066" y="640080"/>
            <a:chExt cx="3958542" cy="53268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1416E7C-5DC0-437D-BB32-B3D5B65BA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0066" y="640080"/>
              <a:ext cx="3958542" cy="4947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00931B7-89D1-44A8-8FB2-0619285E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0066" y="5590853"/>
              <a:ext cx="3958542" cy="376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994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24223D-80B9-4984-AD82-A399D9BB373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97E1F-286A-4CB0-85B5-62A280EBD4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rgbClr val="424242"/>
                </a:solidFill>
              </a:rPr>
              <a:t>Maintenant, qu’est-ce qui est devenu possible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344D6-053C-4951-A71B-EA8907D08D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fr-CA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21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05DF-6455-447D-A5B9-99CE4725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77" y="450097"/>
            <a:ext cx="4826657" cy="1499616"/>
          </a:xfrm>
        </p:spPr>
        <p:txBody>
          <a:bodyPr/>
          <a:lstStyle/>
          <a:p>
            <a:r>
              <a:rPr lang="fr-CA" b="1" dirty="0"/>
              <a:t>A propos de nous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1BE012-B6CC-4461-AF10-E628DC29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5" y="2369135"/>
            <a:ext cx="7114895" cy="304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421587-1F34-42DC-A0D4-1493FBFF2307}"/>
              </a:ext>
            </a:extLst>
          </p:cNvPr>
          <p:cNvSpPr txBox="1"/>
          <p:nvPr/>
        </p:nvSpPr>
        <p:spPr>
          <a:xfrm>
            <a:off x="354533" y="1944802"/>
            <a:ext cx="711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Une de Communauté de Pratiques d’Agile Montréal depuis Janvier 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8BCDF0-63C2-4CFB-B622-3760241C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09" y="246222"/>
            <a:ext cx="4283517" cy="15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9E9DDD-FD99-4FB1-AAE0-7D73B282C59E}"/>
              </a:ext>
            </a:extLst>
          </p:cNvPr>
          <p:cNvSpPr txBox="1"/>
          <p:nvPr/>
        </p:nvSpPr>
        <p:spPr>
          <a:xfrm>
            <a:off x="7487145" y="2002005"/>
            <a:ext cx="454464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/>
              <a:t>Mode de fonctionnement</a:t>
            </a:r>
          </a:p>
          <a:p>
            <a:endParaRPr lang="fr-CA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Quand</a:t>
            </a:r>
            <a:r>
              <a:rPr lang="fr-CA" b="1" dirty="0"/>
              <a:t>: 1ere mardi de chaque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Fréquence</a:t>
            </a:r>
            <a:r>
              <a:rPr lang="fr-CA" b="1" dirty="0"/>
              <a:t>: 1 fois x mois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Durée</a:t>
            </a:r>
            <a:r>
              <a:rPr lang="fr-CA" b="1" dirty="0"/>
              <a:t>: 1h.30minutes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i="1" u="sng" dirty="0"/>
              <a:t>OU</a:t>
            </a:r>
            <a:r>
              <a:rPr lang="fr-CA" b="1" dirty="0"/>
              <a:t>: On ligne seulement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Pour participer</a:t>
            </a:r>
            <a:r>
              <a:rPr lang="fr-CA" b="1" dirty="0"/>
              <a:t>, </a:t>
            </a:r>
            <a:r>
              <a:rPr lang="fr-CA" b="1" u="sng" dirty="0"/>
              <a:t>ca prendre un billet</a:t>
            </a:r>
            <a:r>
              <a:rPr lang="fr-CA" b="1" dirty="0"/>
              <a:t>:</a:t>
            </a:r>
          </a:p>
          <a:p>
            <a:pPr lvl="2"/>
            <a:r>
              <a:rPr lang="fr-CA" b="1" dirty="0"/>
              <a:t>- Gratuit (8) ou par Don (17)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Billets et calendrier:</a:t>
            </a:r>
          </a:p>
          <a:p>
            <a:pPr marL="742950" lvl="1" indent="-285750">
              <a:buFontTx/>
              <a:buChar char="-"/>
            </a:pPr>
            <a:r>
              <a:rPr lang="fr-CA" b="1" dirty="0">
                <a:hlinkClick r:id="rId4"/>
              </a:rPr>
              <a:t>www.jesusmendez.ca/events</a:t>
            </a:r>
            <a:endParaRPr lang="fr-CA" b="1" dirty="0"/>
          </a:p>
          <a:p>
            <a:pPr marL="742950" lvl="1" indent="-285750">
              <a:buFontTx/>
              <a:buChar char="-"/>
            </a:pPr>
            <a:r>
              <a:rPr lang="fr-CA" b="1" dirty="0"/>
              <a:t>2 notifications par courriel avec les informations de connexion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57EE66-1A55-4A09-9E30-0CA39766F19C}"/>
              </a:ext>
            </a:extLst>
          </p:cNvPr>
          <p:cNvSpPr txBox="1"/>
          <p:nvPr/>
        </p:nvSpPr>
        <p:spPr>
          <a:xfrm>
            <a:off x="1027239" y="5695324"/>
            <a:ext cx="55829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Pour plus d’information sur la clinique ici: </a:t>
            </a:r>
          </a:p>
          <a:p>
            <a:pPr algn="ctr"/>
            <a:r>
              <a:rPr lang="fr-CA" sz="1600" b="1" dirty="0">
                <a:hlinkClick r:id="rId5"/>
              </a:rPr>
              <a:t>https://www.jesusmendez.ca/events/scrummasters-clinics-mtl/</a:t>
            </a:r>
            <a:endParaRPr lang="fr-CA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3829EA-2B50-4AF7-A5F3-35E843127F5D}"/>
              </a:ext>
            </a:extLst>
          </p:cNvPr>
          <p:cNvSpPr/>
          <p:nvPr/>
        </p:nvSpPr>
        <p:spPr>
          <a:xfrm>
            <a:off x="8738500" y="5535556"/>
            <a:ext cx="22894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A" b="1" u="sng" dirty="0"/>
              <a:t>L’équipe organisateur</a:t>
            </a:r>
          </a:p>
          <a:p>
            <a:r>
              <a:rPr lang="fr-CA" b="1" dirty="0"/>
              <a:t>Flavius Tanase</a:t>
            </a:r>
          </a:p>
          <a:p>
            <a:r>
              <a:rPr lang="fr-CA" b="1" dirty="0"/>
              <a:t>Anders Rojewski</a:t>
            </a:r>
          </a:p>
          <a:p>
            <a:r>
              <a:rPr lang="fr-CA" b="1" dirty="0"/>
              <a:t>Jesus Mendez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3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30C28-B9E2-4BF8-AC00-ACBEACF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Maintenant, qu’est-ce qui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est devenu possible 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09FE7A4D-F3ED-483F-97E9-17EAD9B6ED5A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cap="all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Debrief collective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0D483-BFA2-4211-8266-C7443BFC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343" y="1363133"/>
            <a:ext cx="5981294" cy="379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68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9BD4CF-EC40-4477-8920-D8D48AEA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spc="100" dirty="0"/>
              <a:t>retroaction</a:t>
            </a:r>
          </a:p>
        </p:txBody>
      </p:sp>
      <p:pic>
        <p:nvPicPr>
          <p:cNvPr id="2050" name="Picture 2" descr="https://i0.wp.com/www.liberatingstructures.fr/wp-content/uploads/2019/11/idea.jpg?w=1080&amp;ssl=1">
            <a:extLst>
              <a:ext uri="{FF2B5EF4-FFF2-40B4-BE49-F238E27FC236}">
                <a16:creationId xmlns:a16="http://schemas.microsoft.com/office/drawing/2014/main" id="{423BE3DE-D2D0-4683-8E48-EB168EEA9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668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983A96-E033-4A44-BCB3-5F96D548646D}"/>
              </a:ext>
            </a:extLst>
          </p:cNvPr>
          <p:cNvSpPr txBox="1"/>
          <p:nvPr/>
        </p:nvSpPr>
        <p:spPr>
          <a:xfrm>
            <a:off x="8804725" y="5601474"/>
            <a:ext cx="2079415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4000" dirty="0"/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9047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E62FF1-D241-4EA3-928C-218E25F6E15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8A1DFE-45F7-420A-B335-F0286BB2E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rgbClr val="424242"/>
                </a:solidFill>
              </a:rPr>
              <a:t>Après la clinique Scrum Masters #MTL d'aujourd'hui, je me sens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A6B6F-A3B8-408A-B26E-B780DEE2BD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fr-CA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90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30C28-B9E2-4BF8-AC00-ACBEACF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Après la clinique Scrum Masters #MTL d'aujourd'hui, 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je me sens ...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09FE7A4D-F3ED-483F-97E9-17EAD9B6ED5A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Retroaction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450819-0506-4400-98F6-67CE4C98D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78" y="1083733"/>
            <a:ext cx="6325606" cy="466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64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Straight Connector 7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E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F9BD4CF-EC40-4477-8920-D8D48AEA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00">
                <a:solidFill>
                  <a:srgbClr val="FFFFFF"/>
                </a:solidFill>
              </a:rPr>
              <a:t>Merci</a:t>
            </a:r>
          </a:p>
        </p:txBody>
      </p:sp>
      <p:pic>
        <p:nvPicPr>
          <p:cNvPr id="3074" name="Picture 2" descr="merci – Sleeping Bio Tea">
            <a:extLst>
              <a:ext uri="{FF2B5EF4-FFF2-40B4-BE49-F238E27FC236}">
                <a16:creationId xmlns:a16="http://schemas.microsoft.com/office/drawing/2014/main" id="{FB486BCF-3588-4F85-9110-A724FE18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26019-B46D-4303-AD54-60D6CB6F7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u="sng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8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05DF-6455-447D-A5B9-99CE4725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Matériel requise pour l’atelier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D1E38-5A19-4176-8535-B211CDE0A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fr-CA" sz="4000" dirty="0"/>
              <a:t>Une cahier/du papier</a:t>
            </a:r>
          </a:p>
          <a:p>
            <a:pPr algn="just"/>
            <a:r>
              <a:rPr lang="fr-CA" sz="4000" dirty="0"/>
              <a:t>Une stylo</a:t>
            </a:r>
          </a:p>
        </p:txBody>
      </p:sp>
    </p:spTree>
    <p:extLst>
      <p:ext uri="{BB962C8B-B14F-4D97-AF65-F5344CB8AC3E}">
        <p14:creationId xmlns:p14="http://schemas.microsoft.com/office/powerpoint/2010/main" val="6734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05DF-6455-447D-A5B9-99CE4725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Setup vidéo settings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414FC8-FB6C-405D-8100-42C71658D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3" t="32123"/>
          <a:stretch/>
        </p:blipFill>
        <p:spPr>
          <a:xfrm>
            <a:off x="811272" y="2516567"/>
            <a:ext cx="4602580" cy="346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982554-6962-4CF9-8B1B-4A118CB2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87" y="1664785"/>
            <a:ext cx="5747657" cy="47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D4577B-521A-4DBE-95A0-CA9BFE6E429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BACFE-A88A-4E1B-9816-C2EFCD0DAC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rgbClr val="424242"/>
                </a:solidFill>
              </a:rPr>
              <a:t>Qu'est-ce que vous motive a vouloir parler de la </a:t>
            </a:r>
          </a:p>
          <a:p>
            <a:pPr algn="ctr"/>
            <a:r>
              <a:rPr lang="fr-CA" sz="3600" dirty="0">
                <a:solidFill>
                  <a:srgbClr val="424242"/>
                </a:solidFill>
              </a:rPr>
              <a:t>résistance au changement, en tant que Scrum Master?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9E4E-298F-4944-AF7A-2CED93D8DF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fr-CA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6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19A3FD3A-4B27-4028-BA57-0810F205B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60461F8B-A17E-4AE4-92BC-BA2E49E1A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30C28-B9E2-4BF8-AC00-ACBEACF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spc="200" dirty="0" err="1">
                <a:solidFill>
                  <a:srgbClr val="FFFFFF"/>
                </a:solidFill>
              </a:rPr>
              <a:t>Qu'est-ce</a:t>
            </a:r>
            <a:r>
              <a:rPr lang="en-US" sz="2400" spc="200" dirty="0">
                <a:solidFill>
                  <a:srgbClr val="FFFFFF"/>
                </a:solidFill>
              </a:rPr>
              <a:t> que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 err="1">
                <a:solidFill>
                  <a:srgbClr val="FFFFFF"/>
                </a:solidFill>
              </a:rPr>
              <a:t>vous</a:t>
            </a:r>
            <a:r>
              <a:rPr lang="en-US" sz="2400" spc="200" dirty="0">
                <a:solidFill>
                  <a:srgbClr val="FFFFFF"/>
                </a:solidFill>
              </a:rPr>
              <a:t> motive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</a:rPr>
              <a:t>a </a:t>
            </a:r>
            <a:r>
              <a:rPr lang="en-US" sz="2400" spc="200" dirty="0" err="1">
                <a:solidFill>
                  <a:srgbClr val="FFFFFF"/>
                </a:solidFill>
              </a:rPr>
              <a:t>vouloir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parler</a:t>
            </a:r>
            <a:r>
              <a:rPr lang="en-US" sz="2400" spc="200" dirty="0">
                <a:solidFill>
                  <a:srgbClr val="FFFFFF"/>
                </a:solidFill>
              </a:rPr>
              <a:t> de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</a:rPr>
              <a:t>la résistance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</a:rPr>
              <a:t>au </a:t>
            </a:r>
            <a:r>
              <a:rPr lang="en-US" sz="2400" spc="200" dirty="0" err="1">
                <a:solidFill>
                  <a:srgbClr val="FFFFFF"/>
                </a:solidFill>
              </a:rPr>
              <a:t>changement</a:t>
            </a:r>
            <a:r>
              <a:rPr lang="en-US" sz="2400" spc="200" dirty="0">
                <a:solidFill>
                  <a:srgbClr val="FFFFFF"/>
                </a:solidFill>
              </a:rPr>
              <a:t>,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 err="1">
                <a:solidFill>
                  <a:srgbClr val="FFFFFF"/>
                </a:solidFill>
              </a:rPr>
              <a:t>en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tant</a:t>
            </a:r>
            <a:r>
              <a:rPr lang="en-US" sz="2400" spc="200" dirty="0">
                <a:solidFill>
                  <a:srgbClr val="FFFFFF"/>
                </a:solidFill>
              </a:rPr>
              <a:t> que </a:t>
            </a: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</a:rPr>
              <a:t>Scrum Master?</a:t>
            </a:r>
            <a:br>
              <a:rPr lang="en-US" sz="2400" spc="200" dirty="0">
                <a:solidFill>
                  <a:srgbClr val="FFFFFF"/>
                </a:solidFill>
              </a:rPr>
            </a:br>
            <a:endParaRPr lang="en-US" sz="2400" spc="2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5E450F13-FCAB-474F-93BB-70469013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1C67FFD-A22E-4D36-BA21-F2AB4E0E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65" y="1473463"/>
            <a:ext cx="3971733" cy="424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E7859C-56C8-49DC-ABF5-6C538427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103BAA5F-4818-448A-9FC1-9C47852EB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12" y="1361032"/>
            <a:ext cx="3644400" cy="462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1DA6E52B-B562-4E43-8451-86CB73B45680}"/>
              </a:ext>
            </a:extLst>
          </p:cNvPr>
          <p:cNvSpPr txBox="1">
            <a:spLocks/>
          </p:cNvSpPr>
          <p:nvPr/>
        </p:nvSpPr>
        <p:spPr>
          <a:xfrm>
            <a:off x="324139" y="3780222"/>
            <a:ext cx="3508934" cy="303485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059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05DF-6455-447D-A5B9-99CE4725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notre 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D1E38-5A19-4176-8535-B211CDE0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52" y="2210820"/>
            <a:ext cx="11062979" cy="3649133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CA" sz="3200" dirty="0"/>
              <a:t>Aider rapidement les membres de la communauté à comprendre ce qui se passe sur le terrain par rapport </a:t>
            </a:r>
            <a:r>
              <a:rPr lang="fr-CA" sz="3200" u="sng" dirty="0"/>
              <a:t>la résistance au changement, les défis et astuces</a:t>
            </a:r>
            <a:r>
              <a:rPr lang="fr-CA" sz="3200" dirty="0"/>
              <a:t>.</a:t>
            </a:r>
          </a:p>
          <a:p>
            <a:pPr marL="0" indent="0" algn="just">
              <a:buNone/>
            </a:pPr>
            <a:r>
              <a:rPr lang="fr-CA" sz="3200" dirty="0"/>
              <a:t>Catalyser la créativité et faciliter l’adoption de nouvelles pratiques au tour du thème de la soirée. </a:t>
            </a:r>
          </a:p>
          <a:p>
            <a:pPr marL="0" indent="0" algn="just">
              <a:buNone/>
            </a:pPr>
            <a:r>
              <a:rPr lang="fr-CA" sz="3200" dirty="0"/>
              <a:t>Partager des moyens et des idées pour s'entraider et cocréer des actions pour les appliquer dans la vie quotidienne.</a:t>
            </a:r>
          </a:p>
          <a:p>
            <a:pPr marL="0" indent="0" algn="just">
              <a:buNone/>
            </a:pPr>
            <a:r>
              <a:rPr lang="fr-CA" sz="3200" dirty="0"/>
              <a:t>Ça sonne bien, non? </a:t>
            </a:r>
          </a:p>
        </p:txBody>
      </p:sp>
    </p:spTree>
    <p:extLst>
      <p:ext uri="{BB962C8B-B14F-4D97-AF65-F5344CB8AC3E}">
        <p14:creationId xmlns:p14="http://schemas.microsoft.com/office/powerpoint/2010/main" val="33249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509C8-91DE-4E2E-A612-7D4BC34A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parcours proposée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5C5A9DE-5E09-4D89-BF1C-3C3056687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66819" cy="402336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Intro + </a:t>
            </a:r>
            <a:r>
              <a:rPr lang="fr-CA" sz="2800" b="1" dirty="0" err="1"/>
              <a:t>Ice</a:t>
            </a:r>
            <a:r>
              <a:rPr lang="fr-CA" sz="2800" b="1" dirty="0"/>
              <a:t> Breaker (12 minutes)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User Expérience </a:t>
            </a:r>
            <a:r>
              <a:rPr lang="fr-CA" sz="2800" b="1" dirty="0" err="1"/>
              <a:t>Fishbowl</a:t>
            </a:r>
            <a:r>
              <a:rPr lang="fr-CA" sz="2800" b="1" dirty="0"/>
              <a:t> (30 minutes)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Debrief ensemble (Quoi, Pourquoi et Maintenant quoi) (10 minutes)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Rétroaction (3 minutes)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A propos de nous (2 minutes)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A" sz="2800" b="1" dirty="0"/>
              <a:t>La Clinique du mois de Juin 2021 (Backlog) 3 minutes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69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5774DBD-AC35-41D2-A64A-BFEFBEF6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ICE breaker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26019-B46D-4303-AD54-60D6CB6F7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Anders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0.1621"/>
  <p:tag name="SLIDO_PRESENTATION_ID" val="00000000-0000-0000-0000-000000000000"/>
  <p:tag name="SLIDO_EVENT_UUID" val="14c6f395-1607-45df-9f56-399a95548d23"/>
  <p:tag name="SLIDO_EVENT_SECTION_UUID" val="a2bf0f61-ac87-45ee-a658-a6e8bddbb4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xNDA2NzV9"/>
  <p:tag name="SLIDO_TYPE" val="SlidoPoll"/>
  <p:tag name="SLIDO_POLL_UUID" val="710fec37-9f66-466f-80de-54e898fbe355"/>
  <p:tag name="SLIDO_TIMELINE" val="W3sicG9sbFF1ZXN0aW9uVXVpZCI6IjdiZTc1NjA2LTcxZjktNDRjYi1iNTY0LTk3NTE3ZTNhOTQ4ZCIsInNob3dSZXN1bHRzIjp0cnVlLCJzaG93Q29ycmVjdEFuc3dlcnMiOmZhbHNlLCJ2b3RpbmdMb2NrZWQiOmZhbHN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xNDAxODJ9"/>
  <p:tag name="SLIDO_TYPE" val="SlidoPoll"/>
  <p:tag name="SLIDO_POLL_UUID" val="d69daae8-53ed-46d1-95e7-bb0c8c73e976"/>
  <p:tag name="SLIDO_TIMELINE" val="W3sicG9sbFF1ZXN0aW9uVXVpZCI6IjQyMGQ3NjFhLTQ1ZmUtNDVjMC1hMzYwLTY0ZGU4MTNjYjk0NSIsInNob3dSZXN1bHRzIjp0cnVlLCJzaG93Q29ycmVjdEFuc3dlcnMiOmZhbHNlLCJ2b3RpbmdMb2NrZWQiOmZhbHN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xNDAyMzN9"/>
  <p:tag name="SLIDO_TYPE" val="SlidoPoll"/>
  <p:tag name="SLIDO_POLL_UUID" val="999303de-ee1a-45c3-952b-cbe1d55b60ee"/>
  <p:tag name="SLIDO_TIMELINE" val="W3sicG9sbFF1ZXN0aW9uVXVpZCI6IjRiOWZjZmQyLTM5MjMtNDg4ZS04MTQ3LTNjNzM3ZTU3NzJkOCIsInNob3dSZXN1bHRzIjp0cnVlLCJzaG93Q29ycmVjdEFuc3dlcnMiOmZhbHNlLCJ2b3RpbmdMb2NrZWQiOmZhbHNlfV0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xMzcwMjh9"/>
  <p:tag name="SLIDO_TYPE" val="SlidoPoll"/>
  <p:tag name="SLIDO_POLL_UUID" val="58a3dc98-3c1f-44a0-aa02-0b8ce078e96d"/>
  <p:tag name="SLIDO_TIMELINE" val="W3sicG9sbFF1ZXN0aW9uVXVpZCI6ImM1NjdmMzZlLTdkNTEtNGM1ZC1hMmY1LWQyNmYwNjdmYTVlMy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xNDA2MjF9"/>
  <p:tag name="SLIDO_TYPE" val="SlidoPoll"/>
  <p:tag name="SLIDO_POLL_UUID" val="fc48acf1-616c-4392-8503-f0119e616b87"/>
  <p:tag name="SLIDO_TIMELINE" val="W3sicG9sbFF1ZXN0aW9uVXVpZCI6ImIxMDIxNzQyLTg3YWUtNGNiYS05NjE2LTRiYTc5NmQ1M2FiNS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632</Words>
  <Application>Microsoft Office PowerPoint</Application>
  <PresentationFormat>Grand écran</PresentationFormat>
  <Paragraphs>105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 3</vt:lpstr>
      <vt:lpstr>Intégral</vt:lpstr>
      <vt:lpstr>Présentation PowerPoint</vt:lpstr>
      <vt:lpstr>A propos de nous</vt:lpstr>
      <vt:lpstr>Matériel requise pour l’atelier</vt:lpstr>
      <vt:lpstr>Setup vidéo settings</vt:lpstr>
      <vt:lpstr>Présentation PowerPoint</vt:lpstr>
      <vt:lpstr>Qu'est-ce que  vous motive  a vouloir parler de  la résistance  au changement,  en tant que  Scrum Master? </vt:lpstr>
      <vt:lpstr>notre motivation</vt:lpstr>
      <vt:lpstr>parcours proposée</vt:lpstr>
      <vt:lpstr>ICE breaker</vt:lpstr>
      <vt:lpstr>Le Rôle Du Scrum Master entant  qu’agent de changement </vt:lpstr>
      <vt:lpstr>User Experience fishbowl</vt:lpstr>
      <vt:lpstr>User expérience fishbowl</vt:lpstr>
      <vt:lpstr>User expérience fishbowl</vt:lpstr>
      <vt:lpstr>Debrief collective</vt:lpstr>
      <vt:lpstr>Présentation PowerPoint</vt:lpstr>
      <vt:lpstr>Qu’est-ce qui s’est passé ?   Qu’est ce j’ai remarqué ?   Quels faits ou observations m’ont frappé? </vt:lpstr>
      <vt:lpstr>Présentation PowerPoint</vt:lpstr>
      <vt:lpstr>En quoi ces faits sont ils importants ?  Quels modèles ou conclusions émergent ?   Quelles hypothèses peut-on faire ? </vt:lpstr>
      <vt:lpstr>Présentation PowerPoint</vt:lpstr>
      <vt:lpstr>Maintenant, qu’est-ce qui  est devenu possible ?</vt:lpstr>
      <vt:lpstr>retroaction</vt:lpstr>
      <vt:lpstr>Présentation PowerPoint</vt:lpstr>
      <vt:lpstr>Après la clinique Scrum Masters #MTL d'aujourd'hui,  je me sens ...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Mendez, Jesus</dc:creator>
  <cp:lastModifiedBy>Mendez, Jesus</cp:lastModifiedBy>
  <cp:revision>6</cp:revision>
  <dcterms:created xsi:type="dcterms:W3CDTF">2021-05-05T01:32:43Z</dcterms:created>
  <dcterms:modified xsi:type="dcterms:W3CDTF">2021-05-05T01:37:11Z</dcterms:modified>
</cp:coreProperties>
</file>